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303" r:id="rId2"/>
    <p:sldId id="290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301" r:id="rId12"/>
    <p:sldId id="257" r:id="rId13"/>
    <p:sldId id="260" r:id="rId14"/>
    <p:sldId id="259" r:id="rId15"/>
    <p:sldId id="269" r:id="rId16"/>
    <p:sldId id="261" r:id="rId17"/>
    <p:sldId id="262" r:id="rId18"/>
    <p:sldId id="263" r:id="rId19"/>
    <p:sldId id="264" r:id="rId20"/>
    <p:sldId id="266" r:id="rId21"/>
    <p:sldId id="275" r:id="rId22"/>
    <p:sldId id="276" r:id="rId23"/>
    <p:sldId id="267" r:id="rId24"/>
    <p:sldId id="265" r:id="rId25"/>
    <p:sldId id="277" r:id="rId26"/>
    <p:sldId id="270" r:id="rId27"/>
    <p:sldId id="271" r:id="rId28"/>
    <p:sldId id="278" r:id="rId29"/>
    <p:sldId id="288" r:id="rId30"/>
    <p:sldId id="282" r:id="rId31"/>
    <p:sldId id="285" r:id="rId32"/>
    <p:sldId id="300" r:id="rId33"/>
    <p:sldId id="286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428A5-8482-4B5F-83B9-9AE914F16A3D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93326-A1C5-4D0B-94E9-953A389ABE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93326-A1C5-4D0B-94E9-953A389ABEF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49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4F05062-88D4-4791-B8E7-43F96E64994A}" type="datetime1">
              <a:rPr lang="en-US" smtClean="0"/>
              <a:pPr/>
              <a:t>9/14/2017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8CAAC3-E932-413C-BC73-BB32378A22CC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21967-4C42-480B-8430-D5C3DA918F41}" type="datetime1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CAAC3-E932-413C-BC73-BB32378A22CC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5CB0D8AB-4DD9-4912-8B7F-82A7BE065F33}" type="datetime1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238CAAC3-E932-413C-BC73-BB32378A22CC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54742-A2C1-41B7-9CB9-89D50C4BB879}" type="datetime1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38CAAC3-E932-413C-BC73-BB32378A22C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5E7A-E135-4D78-A8BA-7CB450CB239A}" type="datetime1">
              <a:rPr lang="en-US" smtClean="0"/>
              <a:pPr/>
              <a:t>9/14/2017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238CAAC3-E932-413C-BC73-BB32378A22C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39FEAAC-FBE6-4DB0-BC89-F5ABB3C29E41}" type="datetime1">
              <a:rPr lang="en-US" smtClean="0"/>
              <a:pPr/>
              <a:t>9/14/2017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38CAAC3-E932-413C-BC73-BB32378A22C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1FB3833-C76F-4544-BC66-1CF9CE12AD5D}" type="datetime1">
              <a:rPr lang="en-US" smtClean="0"/>
              <a:pPr/>
              <a:t>9/14/2017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38CAAC3-E932-413C-BC73-BB32378A22C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C993D-9799-4D13-8808-019FFF91A620}" type="datetime1">
              <a:rPr lang="en-US" smtClean="0"/>
              <a:pPr/>
              <a:t>9/14/2017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38CAAC3-E932-413C-BC73-BB32378A22CC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C9AF9-7402-4862-90D8-3AA6D9AEA472}" type="datetime1">
              <a:rPr lang="en-US" smtClean="0"/>
              <a:pPr/>
              <a:t>9/14/2017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8CAAC3-E932-413C-BC73-BB32378A22CC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5D176-5FB2-4274-9EB9-73BF3A66EC55}" type="datetime1">
              <a:rPr lang="en-US" smtClean="0"/>
              <a:pPr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38CAAC3-E932-413C-BC73-BB32378A22C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C8A696F2-E660-4D76-8D95-421BF0DB0D8E}" type="datetime1">
              <a:rPr lang="en-US" smtClean="0"/>
              <a:pPr/>
              <a:t>9/14/2017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238CAAC3-E932-413C-BC73-BB32378A22C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40F96AE-2384-4F24-8185-AD9D967C806D}" type="datetime1">
              <a:rPr lang="en-US" smtClean="0"/>
              <a:pPr/>
              <a:t>9/14/2017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38CAAC3-E932-413C-BC73-BB32378A22CC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lideshare.net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38CAAC3-E932-413C-BC73-BB32378A22C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6600" b="1" dirty="0" smtClean="0"/>
              <a:t>Bipolar </a:t>
            </a:r>
            <a:r>
              <a:rPr lang="es-ES" sz="6600" b="1" dirty="0" err="1" smtClean="0"/>
              <a:t>Disorder</a:t>
            </a:r>
            <a:endParaRPr lang="es-ES" sz="6600" b="1" dirty="0"/>
          </a:p>
        </p:txBody>
      </p:sp>
    </p:spTree>
    <p:extLst>
      <p:ext uri="{BB962C8B-B14F-4D97-AF65-F5344CB8AC3E}">
        <p14:creationId xmlns:p14="http://schemas.microsoft.com/office/powerpoint/2010/main" val="4243619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063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304800"/>
            <a:ext cx="7772400" cy="6400800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DIAGNOSIS: bipolar disorder in manic episode</a:t>
            </a:r>
          </a:p>
          <a:p>
            <a:r>
              <a:rPr lang="en-US" dirty="0" smtClean="0"/>
              <a:t>DIFF DIAGNOSIS:     Schizophrenia</a:t>
            </a:r>
          </a:p>
          <a:p>
            <a:pPr>
              <a:buNone/>
            </a:pPr>
            <a:r>
              <a:rPr lang="en-US" dirty="0" smtClean="0"/>
              <a:t>			           Drug induced psychosis</a:t>
            </a:r>
          </a:p>
          <a:p>
            <a:pPr>
              <a:buNone/>
            </a:pPr>
            <a:r>
              <a:rPr lang="en-US" dirty="0" smtClean="0"/>
              <a:t>                                   major depression		</a:t>
            </a:r>
          </a:p>
          <a:p>
            <a:r>
              <a:rPr lang="en-US" dirty="0" smtClean="0"/>
              <a:t>INVESTIGATION: TSH, T3 and T4, MRI</a:t>
            </a:r>
          </a:p>
          <a:p>
            <a:r>
              <a:rPr lang="en-US" dirty="0" smtClean="0"/>
              <a:t>PROGNOSIS: good, although is a chronic disease but she has good insight, no forensic </a:t>
            </a:r>
            <a:r>
              <a:rPr lang="en-US" dirty="0" err="1" smtClean="0"/>
              <a:t>hx</a:t>
            </a:r>
            <a:r>
              <a:rPr lang="en-US" dirty="0" smtClean="0"/>
              <a:t>, no </a:t>
            </a:r>
            <a:r>
              <a:rPr lang="en-US" dirty="0" err="1" smtClean="0"/>
              <a:t>sucidal</a:t>
            </a:r>
            <a:r>
              <a:rPr lang="en-US" dirty="0" smtClean="0"/>
              <a:t> thought/attempt</a:t>
            </a:r>
          </a:p>
          <a:p>
            <a:r>
              <a:rPr lang="en-US" dirty="0" smtClean="0"/>
              <a:t>TREAMENT: Inpatient- mood stabilizer(lithium 400mg) 				               tab </a:t>
            </a:r>
            <a:r>
              <a:rPr lang="en-US" dirty="0" err="1" smtClean="0"/>
              <a:t>carbamazepine</a:t>
            </a:r>
            <a:r>
              <a:rPr lang="en-US" dirty="0" smtClean="0"/>
              <a:t> 200mg</a:t>
            </a:r>
          </a:p>
          <a:p>
            <a:pPr>
              <a:buNone/>
            </a:pPr>
            <a:r>
              <a:rPr lang="en-US" dirty="0" smtClean="0"/>
              <a:t>			  Benzodiazepine(tab </a:t>
            </a:r>
            <a:r>
              <a:rPr lang="en-US" dirty="0" err="1" smtClean="0"/>
              <a:t>lorazepan</a:t>
            </a:r>
            <a:r>
              <a:rPr lang="en-US" dirty="0" smtClean="0"/>
              <a:t> 3mg)</a:t>
            </a:r>
          </a:p>
          <a:p>
            <a:pPr>
              <a:buNone/>
            </a:pPr>
            <a:r>
              <a:rPr lang="en-US" dirty="0" smtClean="0"/>
              <a:t>			  antipsychotic, </a:t>
            </a:r>
            <a:r>
              <a:rPr lang="en-US" dirty="0" err="1" smtClean="0"/>
              <a:t>electroconvulsion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     </a:t>
            </a:r>
            <a:r>
              <a:rPr lang="en-US" dirty="0" err="1" smtClean="0"/>
              <a:t>Antidepresssant</a:t>
            </a:r>
            <a:r>
              <a:rPr lang="en-US" dirty="0" smtClean="0"/>
              <a:t>(</a:t>
            </a:r>
            <a:r>
              <a:rPr lang="en-US" dirty="0" err="1" smtClean="0"/>
              <a:t>imipramine</a:t>
            </a:r>
            <a:r>
              <a:rPr lang="en-US" dirty="0" smtClean="0"/>
              <a:t>, </a:t>
            </a:r>
            <a:r>
              <a:rPr lang="en-US" dirty="0" err="1" smtClean="0"/>
              <a:t>fluoxetine</a:t>
            </a:r>
            <a:r>
              <a:rPr lang="en-US" dirty="0" smtClean="0"/>
              <a:t>)</a:t>
            </a:r>
          </a:p>
          <a:p>
            <a:pPr>
              <a:buNone/>
            </a:pPr>
            <a:r>
              <a:rPr lang="en-US" dirty="0" smtClean="0"/>
              <a:t>			  psychotherapy(cognitive and individual 			              behavioral </a:t>
            </a:r>
            <a:r>
              <a:rPr lang="en-US" dirty="0" err="1" smtClean="0"/>
              <a:t>theraphy</a:t>
            </a:r>
            <a:r>
              <a:rPr lang="en-US" dirty="0" smtClean="0"/>
              <a:t>)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bipolar-disorder-made-by-viveka-m-2-728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7059" r="82500" b="10588"/>
          <a:stretch>
            <a:fillRect/>
          </a:stretch>
        </p:blipFill>
        <p:spPr>
          <a:xfrm>
            <a:off x="0" y="1524000"/>
            <a:ext cx="1600200" cy="53340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38CAAC3-E932-413C-BC73-BB32378A22C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33600" y="1371600"/>
            <a:ext cx="6095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chemeClr val="tx2">
                    <a:lumMod val="90000"/>
                  </a:schemeClr>
                </a:solidFill>
                <a:latin typeface="Algerian" pitchFamily="82" charset="0"/>
              </a:rPr>
              <a:t>LITeRATURE</a:t>
            </a:r>
            <a:r>
              <a:rPr lang="en-US" sz="4400" b="1" dirty="0" smtClean="0">
                <a:solidFill>
                  <a:schemeClr val="tx2">
                    <a:lumMod val="90000"/>
                  </a:schemeClr>
                </a:solidFill>
                <a:latin typeface="Algerian" pitchFamily="82" charset="0"/>
              </a:rPr>
              <a:t> REVIEW</a:t>
            </a:r>
            <a:endParaRPr lang="en-US" sz="4400" dirty="0"/>
          </a:p>
        </p:txBody>
      </p:sp>
      <p:pic>
        <p:nvPicPr>
          <p:cNvPr id="8" name="Picture 7" descr="IMG-20160322-WA0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3581400"/>
            <a:ext cx="73914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polar-disorder-made-by-viveka-m-2-728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7059" b="10588"/>
          <a:stretch>
            <a:fillRect/>
          </a:stretch>
        </p:blipFill>
        <p:spPr>
          <a:xfrm>
            <a:off x="0" y="1524000"/>
            <a:ext cx="9144000" cy="53340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38CAAC3-E932-413C-BC73-BB32378A22C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IMG_6401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30306" r="-883" b="30971"/>
          <a:stretch>
            <a:fillRect/>
          </a:stretch>
        </p:blipFill>
        <p:spPr>
          <a:xfrm>
            <a:off x="0" y="0"/>
            <a:ext cx="9296400" cy="68580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38CAAC3-E932-413C-BC73-BB32378A22C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polar-disorder-made-by-viveka-m-5-728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5837" t="57472" r="-63"/>
          <a:stretch>
            <a:fillRect/>
          </a:stretch>
        </p:blipFill>
        <p:spPr>
          <a:xfrm>
            <a:off x="0" y="1447800"/>
            <a:ext cx="9144000" cy="33528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38CAAC3-E932-413C-BC73-BB32378A22C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lgerian" pitchFamily="82" charset="0"/>
              </a:rPr>
              <a:t>EPIDEMIOLOGY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Algerian" pitchFamily="8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25000" lnSpcReduction="20000"/>
          </a:bodyPr>
          <a:lstStyle/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sz="9600" dirty="0" smtClean="0"/>
              <a:t>Common </a:t>
            </a:r>
            <a:r>
              <a:rPr lang="en-US" sz="9600" dirty="0" err="1" smtClean="0"/>
              <a:t>illiness</a:t>
            </a:r>
            <a:r>
              <a:rPr lang="en-US" sz="9600" dirty="0" smtClean="0"/>
              <a:t> affecting 2% of the world’s population with a lifetime prevalence of 1%</a:t>
            </a:r>
          </a:p>
          <a:p>
            <a:r>
              <a:rPr lang="en-US" sz="9600" dirty="0" smtClean="0"/>
              <a:t>MORTALITY/MORBIDITY</a:t>
            </a:r>
          </a:p>
          <a:p>
            <a:pPr>
              <a:buNone/>
            </a:pPr>
            <a:r>
              <a:rPr lang="en-US" sz="9600" dirty="0" smtClean="0"/>
              <a:t>     BPD has significant morbidity and mortality rates</a:t>
            </a:r>
          </a:p>
          <a:p>
            <a:pPr>
              <a:buFont typeface="Wingdings" pitchFamily="2" charset="2"/>
              <a:buChar char="q"/>
            </a:pPr>
            <a:r>
              <a:rPr lang="en-US" sz="9600" dirty="0" smtClean="0"/>
              <a:t>Approximately 25-50% of individuals with BPD     attempt suicide, and 11% actually commits it. </a:t>
            </a:r>
          </a:p>
          <a:p>
            <a:pPr>
              <a:buFont typeface="Wingdings" pitchFamily="2" charset="2"/>
              <a:buChar char="q"/>
            </a:pPr>
            <a:r>
              <a:rPr lang="en-US" sz="9600" dirty="0" smtClean="0"/>
              <a:t>RACE</a:t>
            </a:r>
          </a:p>
          <a:p>
            <a:pPr>
              <a:buNone/>
            </a:pPr>
            <a:r>
              <a:rPr lang="en-US" sz="9600" dirty="0" smtClean="0"/>
              <a:t>   No racial predilection</a:t>
            </a:r>
          </a:p>
          <a:p>
            <a:pPr>
              <a:buNone/>
            </a:pPr>
            <a:endParaRPr lang="en-US" sz="9600" dirty="0" smtClean="0"/>
          </a:p>
          <a:p>
            <a:pPr>
              <a:buNone/>
            </a:pPr>
            <a:endParaRPr lang="en-US" sz="9600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200" dirty="0" smtClean="0"/>
              <a:t>SEX</a:t>
            </a:r>
          </a:p>
          <a:p>
            <a:pPr>
              <a:buNone/>
            </a:pPr>
            <a:r>
              <a:rPr lang="en-US" sz="2200" dirty="0" smtClean="0"/>
              <a:t>  BPD I occurs equally in both sexes</a:t>
            </a:r>
          </a:p>
          <a:p>
            <a:pPr>
              <a:buNone/>
            </a:pPr>
            <a:r>
              <a:rPr lang="en-US" sz="2200" dirty="0" smtClean="0"/>
              <a:t>  Incidence of BPD II  is higher in females than in male</a:t>
            </a:r>
          </a:p>
          <a:p>
            <a:r>
              <a:rPr lang="en-US" sz="2200" dirty="0" smtClean="0"/>
              <a:t>AGE</a:t>
            </a:r>
          </a:p>
          <a:p>
            <a:pPr>
              <a:buNone/>
            </a:pPr>
            <a:r>
              <a:rPr lang="en-US" sz="2200" dirty="0" smtClean="0"/>
              <a:t>   The age at onset varies</a:t>
            </a:r>
          </a:p>
          <a:p>
            <a:pPr>
              <a:buNone/>
            </a:pPr>
            <a:r>
              <a:rPr lang="en-US" sz="2200" dirty="0" smtClean="0"/>
              <a:t>   The age range is from childhood to 50years, with a mean age of approximately 21yeare</a:t>
            </a:r>
          </a:p>
          <a:p>
            <a:pPr>
              <a:buNone/>
            </a:pPr>
            <a:r>
              <a:rPr lang="en-US" sz="2200" dirty="0" smtClean="0"/>
              <a:t>    The onset of mania in people older than 50years is “red flag”.</a:t>
            </a:r>
          </a:p>
          <a:p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238CAAC3-E932-413C-BC73-BB32378A22C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polar-disorder-made-by-viveka-m-6-728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28601" y="0"/>
            <a:ext cx="8884708" cy="66294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38CAAC3-E932-413C-BC73-BB32378A22C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polar-disorder-made-by-viveka-m-7-728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28600" y="304800"/>
            <a:ext cx="8915399" cy="62484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38CAAC3-E932-413C-BC73-BB32378A22C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polar-disorder-made-by-viveka-m-8-728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0691" y="0"/>
            <a:ext cx="8884709" cy="66294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38CAAC3-E932-413C-BC73-BB32378A22C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polar-disorder-made-by-viveka-m-9-728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52400" y="228600"/>
            <a:ext cx="8762999" cy="63246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38CAAC3-E932-413C-BC73-BB32378A22C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Algerian" pitchFamily="82" charset="0"/>
              </a:rPr>
              <a:t>TABLE OF CONTENTS</a:t>
            </a:r>
            <a:endParaRPr lang="en-US" b="1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case</a:t>
            </a:r>
          </a:p>
          <a:p>
            <a:r>
              <a:rPr lang="en-US" dirty="0" smtClean="0"/>
              <a:t>Literature review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Introduction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Causes &amp; Risk factors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Epidemiology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Symptoms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Subtypes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Bipolar in children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Treatment &amp; Prognosis</a:t>
            </a:r>
          </a:p>
          <a:p>
            <a:pPr>
              <a:buNone/>
            </a:pPr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38CAAC3-E932-413C-BC73-BB32378A22C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402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30305" r="-883" b="29288"/>
          <a:stretch>
            <a:fillRect/>
          </a:stretch>
        </p:blipFill>
        <p:spPr>
          <a:xfrm>
            <a:off x="228601" y="152400"/>
            <a:ext cx="8763000" cy="63246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38CAAC3-E932-413C-BC73-BB32378A22C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414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30305" r="424" b="30972"/>
          <a:stretch>
            <a:fillRect/>
          </a:stretch>
        </p:blipFill>
        <p:spPr>
          <a:xfrm>
            <a:off x="228600" y="0"/>
            <a:ext cx="8534400" cy="64008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38CAAC3-E932-413C-BC73-BB32378A22CC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415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29135" r="2110" b="29288"/>
          <a:stretch>
            <a:fillRect/>
          </a:stretch>
        </p:blipFill>
        <p:spPr>
          <a:xfrm>
            <a:off x="228601" y="304800"/>
            <a:ext cx="8915400" cy="61722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38CAAC3-E932-413C-BC73-BB32378A22C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403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2207" t="29149" r="11724" b="29288"/>
          <a:stretch>
            <a:fillRect/>
          </a:stretch>
        </p:blipFill>
        <p:spPr>
          <a:xfrm>
            <a:off x="0" y="0"/>
            <a:ext cx="9144000" cy="67056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38CAAC3-E932-413C-BC73-BB32378A22CC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G_6404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30509" r="-28" b="29737"/>
          <a:stretch>
            <a:fillRect/>
          </a:stretch>
        </p:blipFill>
        <p:spPr>
          <a:xfrm>
            <a:off x="1" y="152400"/>
            <a:ext cx="8915399" cy="6553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38CAAC3-E932-413C-BC73-BB32378A22C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416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28622" b="29288"/>
          <a:stretch>
            <a:fillRect/>
          </a:stretch>
        </p:blipFill>
        <p:spPr>
          <a:xfrm>
            <a:off x="228600" y="152400"/>
            <a:ext cx="8762999" cy="61722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38CAAC3-E932-413C-BC73-BB32378A22CC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IMG_6408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30305" r="2110" b="30972"/>
          <a:stretch>
            <a:fillRect/>
          </a:stretch>
        </p:blipFill>
        <p:spPr>
          <a:xfrm>
            <a:off x="152401" y="228600"/>
            <a:ext cx="8991600" cy="64008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38CAAC3-E932-413C-BC73-BB32378A22CC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409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15132" t="30305" r="7524" b="63464"/>
          <a:stretch>
            <a:fillRect/>
          </a:stretch>
        </p:blipFill>
        <p:spPr>
          <a:xfrm>
            <a:off x="609600" y="228600"/>
            <a:ext cx="8229600" cy="1066800"/>
          </a:xfrm>
        </p:spPr>
      </p:pic>
      <p:pic>
        <p:nvPicPr>
          <p:cNvPr id="5" name="Picture 4" descr="IMG_6423.PNG"/>
          <p:cNvPicPr>
            <a:picLocks noChangeAspect="1"/>
          </p:cNvPicPr>
          <p:nvPr/>
        </p:nvPicPr>
        <p:blipFill>
          <a:blip r:embed="rId3"/>
          <a:srcRect l="12469" t="34444" r="28272" b="44445"/>
          <a:stretch>
            <a:fillRect/>
          </a:stretch>
        </p:blipFill>
        <p:spPr>
          <a:xfrm>
            <a:off x="263856" y="1676400"/>
            <a:ext cx="8575343" cy="4953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38CAAC3-E932-413C-BC73-BB32378A22CC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417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28622" r="-883" b="29288"/>
          <a:stretch>
            <a:fillRect/>
          </a:stretch>
        </p:blipFill>
        <p:spPr>
          <a:xfrm>
            <a:off x="152401" y="228600"/>
            <a:ext cx="8991600" cy="64770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38CAAC3-E932-413C-BC73-BB32378A22CC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Algerian" pitchFamily="82" charset="0"/>
              </a:rPr>
              <a:t>PSYCHOPHARMACOTHERAPY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Mood –stabilizing drugs.</a:t>
            </a:r>
          </a:p>
          <a:p>
            <a:pPr>
              <a:buNone/>
            </a:pPr>
            <a:r>
              <a:rPr lang="en-US" dirty="0" smtClean="0"/>
              <a:t>-lithium carbonate-tab-400mg.</a:t>
            </a:r>
          </a:p>
          <a:p>
            <a:pPr>
              <a:buNone/>
            </a:pPr>
            <a:r>
              <a:rPr lang="en-US" dirty="0" smtClean="0"/>
              <a:t>-Anticonvulsants (</a:t>
            </a:r>
            <a:r>
              <a:rPr lang="en-US" dirty="0" err="1" smtClean="0"/>
              <a:t>carbamazepine</a:t>
            </a:r>
            <a:r>
              <a:rPr lang="en-US" dirty="0" smtClean="0"/>
              <a:t> –tab-200mg).</a:t>
            </a:r>
          </a:p>
          <a:p>
            <a:pPr>
              <a:buNone/>
            </a:pPr>
            <a:r>
              <a:rPr lang="en-US" dirty="0" smtClean="0"/>
              <a:t>-Antipsychotic agent.</a:t>
            </a:r>
          </a:p>
          <a:p>
            <a:pPr>
              <a:buNone/>
            </a:pPr>
            <a:r>
              <a:rPr lang="en-US" dirty="0" smtClean="0"/>
              <a:t>-Benzodiazepines-</a:t>
            </a:r>
            <a:r>
              <a:rPr lang="en-US" dirty="0" err="1" smtClean="0"/>
              <a:t>lorazepam</a:t>
            </a:r>
            <a:r>
              <a:rPr lang="en-US" dirty="0" smtClean="0"/>
              <a:t>-tab 2 and 3 mg.</a:t>
            </a:r>
          </a:p>
          <a:p>
            <a:pPr>
              <a:buNone/>
            </a:pPr>
            <a:r>
              <a:rPr lang="en-US" dirty="0" smtClean="0"/>
              <a:t>                            -</a:t>
            </a:r>
            <a:r>
              <a:rPr lang="en-US" dirty="0" err="1" smtClean="0"/>
              <a:t>clonazepam</a:t>
            </a:r>
            <a:r>
              <a:rPr lang="en-US" dirty="0" smtClean="0"/>
              <a:t>-tab 1 and 2 mg.</a:t>
            </a:r>
          </a:p>
          <a:p>
            <a:pPr>
              <a:buNone/>
            </a:pPr>
            <a:r>
              <a:rPr lang="en-US" dirty="0" smtClean="0"/>
              <a:t>-Electroconvulsive therapy.</a:t>
            </a:r>
          </a:p>
          <a:p>
            <a:pPr>
              <a:buNone/>
            </a:pPr>
            <a:r>
              <a:rPr lang="en-US" dirty="0" smtClean="0"/>
              <a:t>-Antidepressants agents.</a:t>
            </a:r>
          </a:p>
          <a:p>
            <a:pPr>
              <a:buNone/>
            </a:pPr>
            <a:r>
              <a:rPr lang="en-US" dirty="0" smtClean="0"/>
              <a:t>-PSYCHOTHERAPY.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38CAAC3-E932-413C-BC73-BB32378A22CC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9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lgerian" pitchFamily="82" charset="0"/>
              </a:rPr>
              <a:t>HISTORY</a:t>
            </a:r>
            <a:endParaRPr lang="en-US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914400"/>
            <a:ext cx="7772400" cy="5410200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 COMPLAIN:  “I have depression and failed to take my medication 4/7”</a:t>
            </a:r>
          </a:p>
          <a:p>
            <a:endParaRPr lang="en-US" dirty="0" smtClean="0"/>
          </a:p>
          <a:p>
            <a:r>
              <a:rPr lang="en-US" dirty="0" smtClean="0"/>
              <a:t>H P COMPLAIN: she is </a:t>
            </a:r>
            <a:r>
              <a:rPr lang="en-US" dirty="0" err="1" smtClean="0"/>
              <a:t>lala</a:t>
            </a:r>
            <a:r>
              <a:rPr lang="en-US" dirty="0" smtClean="0"/>
              <a:t> </a:t>
            </a:r>
            <a:r>
              <a:rPr lang="en-US" dirty="0" err="1" smtClean="0"/>
              <a:t>touray</a:t>
            </a:r>
            <a:r>
              <a:rPr lang="en-US" dirty="0" smtClean="0"/>
              <a:t>, a45yr old </a:t>
            </a:r>
            <a:r>
              <a:rPr lang="en-US" dirty="0" err="1" smtClean="0"/>
              <a:t>wolof</a:t>
            </a:r>
            <a:r>
              <a:rPr lang="en-US" dirty="0" smtClean="0"/>
              <a:t> who lives at </a:t>
            </a:r>
            <a:r>
              <a:rPr lang="en-US" dirty="0" err="1" smtClean="0"/>
              <a:t>serekunda</a:t>
            </a:r>
            <a:r>
              <a:rPr lang="en-US" dirty="0" smtClean="0"/>
              <a:t> </a:t>
            </a:r>
            <a:r>
              <a:rPr lang="en-US" dirty="0" err="1" smtClean="0"/>
              <a:t>london</a:t>
            </a:r>
            <a:r>
              <a:rPr lang="en-US" dirty="0" smtClean="0"/>
              <a:t> and she is married. She was a waitress later a business woman. She was referred from polyclinic to </a:t>
            </a:r>
            <a:r>
              <a:rPr lang="en-US" dirty="0" err="1" smtClean="0"/>
              <a:t>tanka</a:t>
            </a:r>
            <a:r>
              <a:rPr lang="en-US" dirty="0" smtClean="0"/>
              <a:t> </a:t>
            </a:r>
            <a:r>
              <a:rPr lang="en-US" dirty="0" err="1" smtClean="0"/>
              <a:t>tanka</a:t>
            </a:r>
            <a:r>
              <a:rPr lang="en-US" dirty="0" smtClean="0"/>
              <a:t> hospital and has been on admission for 3weeks. She has:</a:t>
            </a:r>
          </a:p>
          <a:p>
            <a:pPr>
              <a:buNone/>
            </a:pPr>
            <a:r>
              <a:rPr lang="en-US" dirty="0" smtClean="0"/>
              <a:t>			Increased energy</a:t>
            </a:r>
          </a:p>
          <a:p>
            <a:pPr>
              <a:buNone/>
            </a:pPr>
            <a:r>
              <a:rPr lang="en-US" dirty="0" smtClean="0"/>
              <a:t>			Talks a lot</a:t>
            </a:r>
          </a:p>
          <a:p>
            <a:pPr>
              <a:buNone/>
            </a:pPr>
            <a:r>
              <a:rPr lang="en-US" dirty="0" smtClean="0"/>
              <a:t>			Increased activity </a:t>
            </a:r>
          </a:p>
          <a:p>
            <a:pPr>
              <a:buNone/>
            </a:pPr>
            <a:r>
              <a:rPr lang="en-US" dirty="0" smtClean="0"/>
              <a:t>			people cast a spell on her</a:t>
            </a:r>
          </a:p>
          <a:p>
            <a:pPr>
              <a:buNone/>
            </a:pPr>
            <a:r>
              <a:rPr lang="en-US" dirty="0" smtClean="0"/>
              <a:t>                        Over excited, </a:t>
            </a:r>
          </a:p>
          <a:p>
            <a:pPr>
              <a:buNone/>
            </a:pPr>
            <a:r>
              <a:rPr lang="en-US" dirty="0" smtClean="0"/>
              <a:t>                        speak with increased energy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421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30305" r="-883" b="30972"/>
          <a:stretch>
            <a:fillRect/>
          </a:stretch>
        </p:blipFill>
        <p:spPr>
          <a:xfrm>
            <a:off x="1" y="304800"/>
            <a:ext cx="9144000" cy="65532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38CAAC3-E932-413C-BC73-BB32378A22CC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lgerian" pitchFamily="82" charset="0"/>
              </a:rPr>
              <a:t>PROGNOSIS</a:t>
            </a:r>
            <a:endParaRPr lang="en-US" b="1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Bipolar disorder can be severe and long-term, or it can be mild with infrequent episodes. Patients with the disease may experience symptoms in very different ways. A typical patient with bipolar disorder averages 8-10 manic episodes.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38CAAC3-E932-413C-BC73-BB32378A22CC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38CAAC3-E932-413C-BC73-BB32378A22CC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Content Placeholder 4" descr="IMG-20160322-WA0005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400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www.slideshare.net</a:t>
            </a:r>
            <a:endParaRPr lang="en-US" dirty="0" smtClean="0"/>
          </a:p>
          <a:p>
            <a:r>
              <a:rPr lang="en-US" dirty="0" err="1" smtClean="0"/>
              <a:t>Medscape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38CAAC3-E932-413C-BC73-BB32378A22CC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063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533400"/>
            <a:ext cx="7772400" cy="54864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 smtClean="0"/>
              <a:t>			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         saying many things at same time</a:t>
            </a:r>
          </a:p>
          <a:p>
            <a:pPr>
              <a:buNone/>
            </a:pPr>
            <a:r>
              <a:rPr lang="en-US" dirty="0" smtClean="0"/>
              <a:t>			Restless</a:t>
            </a:r>
          </a:p>
          <a:p>
            <a:pPr>
              <a:buNone/>
            </a:pPr>
            <a:r>
              <a:rPr lang="en-US" dirty="0" smtClean="0"/>
              <a:t>			No fatigue</a:t>
            </a:r>
          </a:p>
          <a:p>
            <a:pPr>
              <a:buNone/>
            </a:pPr>
            <a:r>
              <a:rPr lang="en-US" dirty="0" smtClean="0"/>
              <a:t>			No constipation</a:t>
            </a:r>
          </a:p>
          <a:p>
            <a:pPr>
              <a:buNone/>
            </a:pPr>
            <a:r>
              <a:rPr lang="en-US" dirty="0" smtClean="0"/>
              <a:t>			No hallucination or illusion</a:t>
            </a:r>
          </a:p>
          <a:p>
            <a:r>
              <a:rPr lang="en-US" dirty="0" smtClean="0"/>
              <a:t>CURRENT MEDICATION: she is on:</a:t>
            </a:r>
          </a:p>
          <a:p>
            <a:pPr lvl="1">
              <a:buNone/>
            </a:pPr>
            <a:r>
              <a:rPr lang="en-US" sz="2600" dirty="0" smtClean="0"/>
              <a:t>                                    </a:t>
            </a:r>
            <a:r>
              <a:rPr lang="en-US" sz="2600" dirty="0" err="1" smtClean="0"/>
              <a:t>Haldol</a:t>
            </a:r>
            <a:r>
              <a:rPr lang="en-US" sz="2600" dirty="0" smtClean="0"/>
              <a:t>(oral)</a:t>
            </a:r>
          </a:p>
          <a:p>
            <a:pPr lvl="1">
              <a:buNone/>
            </a:pPr>
            <a:r>
              <a:rPr lang="en-US" sz="2600" dirty="0" smtClean="0"/>
              <a:t>                                    </a:t>
            </a:r>
            <a:r>
              <a:rPr lang="en-US" sz="2600" dirty="0" err="1" smtClean="0"/>
              <a:t>Largatil</a:t>
            </a:r>
            <a:r>
              <a:rPr lang="en-US" sz="2600" dirty="0" smtClean="0"/>
              <a:t>(oral)</a:t>
            </a:r>
          </a:p>
          <a:p>
            <a:pPr lvl="1">
              <a:buNone/>
            </a:pPr>
            <a:r>
              <a:rPr lang="en-US" sz="2600" dirty="0" smtClean="0"/>
              <a:t>                                    </a:t>
            </a:r>
            <a:r>
              <a:rPr lang="en-US" sz="2600" dirty="0" err="1" smtClean="0"/>
              <a:t>Modecate</a:t>
            </a:r>
            <a:r>
              <a:rPr lang="en-US" sz="2600" dirty="0" smtClean="0"/>
              <a:t>(</a:t>
            </a:r>
            <a:r>
              <a:rPr lang="en-US" sz="2600" dirty="0" err="1" smtClean="0"/>
              <a:t>parenteral</a:t>
            </a:r>
            <a:r>
              <a:rPr lang="en-US" sz="2600" dirty="0" smtClean="0"/>
              <a:t>)</a:t>
            </a:r>
          </a:p>
          <a:p>
            <a:pPr lvl="1">
              <a:buNone/>
            </a:pPr>
            <a:r>
              <a:rPr lang="en-US" sz="2600" dirty="0" smtClean="0"/>
              <a:t>                                    </a:t>
            </a:r>
            <a:r>
              <a:rPr lang="en-US" sz="2600" dirty="0" err="1" smtClean="0"/>
              <a:t>Artane</a:t>
            </a:r>
            <a:r>
              <a:rPr lang="en-US" sz="2600" dirty="0" smtClean="0"/>
              <a:t>(oral)</a:t>
            </a:r>
          </a:p>
          <a:p>
            <a:r>
              <a:rPr lang="en-US" dirty="0" smtClean="0"/>
              <a:t>PAST PSYC HISTORY: her first episode occurred in 1992 were she was admitted in Europe.</a:t>
            </a:r>
          </a:p>
          <a:p>
            <a:pPr>
              <a:buNone/>
            </a:pPr>
            <a:r>
              <a:rPr lang="en-US" dirty="0" smtClean="0"/>
              <a:t>     she was stable for sometime, came back to the Gambia work as a cashier.  at </a:t>
            </a:r>
            <a:r>
              <a:rPr lang="en-US" dirty="0" err="1" smtClean="0"/>
              <a:t>tanka</a:t>
            </a:r>
            <a:r>
              <a:rPr lang="en-US" dirty="0" smtClean="0"/>
              <a:t> </a:t>
            </a:r>
            <a:r>
              <a:rPr lang="en-US" dirty="0" err="1" smtClean="0"/>
              <a:t>tanka</a:t>
            </a:r>
            <a:r>
              <a:rPr lang="en-US" dirty="0" smtClean="0"/>
              <a:t> on several occasion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06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304800"/>
            <a:ext cx="7772400" cy="62484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PAST MED HISTORY: had a miscarriage were D&amp;C was done </a:t>
            </a:r>
          </a:p>
          <a:p>
            <a:endParaRPr lang="en-US" dirty="0" smtClean="0"/>
          </a:p>
          <a:p>
            <a:r>
              <a:rPr lang="en-US" dirty="0" smtClean="0"/>
              <a:t>FAMILY HISTORY: she is from a family of 6, she is the </a:t>
            </a:r>
            <a:r>
              <a:rPr lang="en-US" dirty="0" err="1" smtClean="0"/>
              <a:t>the</a:t>
            </a:r>
            <a:r>
              <a:rPr lang="en-US" dirty="0" smtClean="0"/>
              <a:t> 			first born with 3 siblings all of which are alive</a:t>
            </a:r>
          </a:p>
          <a:p>
            <a:pPr>
              <a:buNone/>
            </a:pPr>
            <a:r>
              <a:rPr lang="en-US" dirty="0" smtClean="0"/>
              <a:t>			no family </a:t>
            </a:r>
            <a:r>
              <a:rPr lang="en-US" dirty="0" err="1" smtClean="0"/>
              <a:t>hx</a:t>
            </a:r>
            <a:r>
              <a:rPr lang="en-US" dirty="0" smtClean="0"/>
              <a:t> of similar symptoms or any 			            psychiatric illness</a:t>
            </a:r>
          </a:p>
          <a:p>
            <a:pPr>
              <a:buNone/>
            </a:pPr>
            <a:r>
              <a:rPr lang="en-US" dirty="0" smtClean="0"/>
              <a:t>                       family has a </a:t>
            </a:r>
            <a:r>
              <a:rPr lang="en-US" dirty="0" err="1" smtClean="0"/>
              <a:t>hx</a:t>
            </a:r>
            <a:r>
              <a:rPr lang="en-US" dirty="0" smtClean="0"/>
              <a:t> of thyroid disease</a:t>
            </a:r>
          </a:p>
          <a:p>
            <a:r>
              <a:rPr lang="en-US" dirty="0" smtClean="0"/>
              <a:t>PERSONAL HISTORY: she had a normal childhood 				            development</a:t>
            </a:r>
          </a:p>
          <a:p>
            <a:pPr>
              <a:buNone/>
            </a:pPr>
            <a:r>
              <a:rPr lang="en-US" dirty="0" smtClean="0"/>
              <a:t>				attended to form 4 level(high school)</a:t>
            </a:r>
          </a:p>
          <a:p>
            <a:pPr>
              <a:buNone/>
            </a:pPr>
            <a:r>
              <a:rPr lang="en-US" dirty="0" smtClean="0"/>
              <a:t>				she was in Europe for some time</a:t>
            </a:r>
          </a:p>
          <a:p>
            <a:pPr>
              <a:buNone/>
            </a:pPr>
            <a:r>
              <a:rPr lang="en-US" dirty="0" smtClean="0"/>
              <a:t>				she worked as a waitress and later as 			           a clerk, currently not engaged</a:t>
            </a:r>
          </a:p>
          <a:p>
            <a:pPr>
              <a:buNone/>
            </a:pPr>
            <a:r>
              <a:rPr lang="en-US" dirty="0" smtClean="0"/>
              <a:t>                                  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063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457200"/>
            <a:ext cx="7772400" cy="5943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sz="2400" dirty="0" smtClean="0"/>
              <a:t>RELATIONSHIP HISTORY: she is married to a black </a:t>
            </a:r>
            <a:r>
              <a:rPr lang="en-US" sz="2400" dirty="0" err="1" smtClean="0"/>
              <a:t>swedish</a:t>
            </a:r>
            <a:endParaRPr lang="en-US" sz="2400" dirty="0" smtClean="0"/>
          </a:p>
          <a:p>
            <a:r>
              <a:rPr lang="en-US" sz="2400" dirty="0" smtClean="0"/>
              <a:t>SUB  USE HISTORY: denies using any substances but smokes 			cigarette for 30yrs </a:t>
            </a:r>
          </a:p>
          <a:p>
            <a:r>
              <a:rPr lang="en-US" sz="2400" dirty="0" smtClean="0"/>
              <a:t>FORENSIC HISTORY: never been arrested, convicted or 				sentence to court</a:t>
            </a:r>
          </a:p>
          <a:p>
            <a:r>
              <a:rPr lang="en-US" sz="2400" dirty="0" smtClean="0"/>
              <a:t>CUR SOCIAL HISTORY: she lives at </a:t>
            </a:r>
            <a:r>
              <a:rPr lang="en-US" sz="2400" dirty="0" err="1" smtClean="0"/>
              <a:t>serekunda</a:t>
            </a:r>
            <a:r>
              <a:rPr lang="en-US" sz="2400" dirty="0" smtClean="0"/>
              <a:t> </a:t>
            </a:r>
            <a:r>
              <a:rPr lang="en-US" sz="2400" dirty="0" err="1" smtClean="0"/>
              <a:t>london</a:t>
            </a:r>
            <a:r>
              <a:rPr lang="en-US" sz="2400" dirty="0" smtClean="0"/>
              <a:t> with 			her mother and younger brother</a:t>
            </a:r>
          </a:p>
          <a:p>
            <a:pPr>
              <a:buNone/>
            </a:pPr>
            <a:r>
              <a:rPr lang="en-US" sz="2400" dirty="0" smtClean="0"/>
              <a:t>				Has good social contact</a:t>
            </a:r>
          </a:p>
          <a:p>
            <a:r>
              <a:rPr lang="en-US" sz="2400" dirty="0" smtClean="0"/>
              <a:t>PREMORBID HISTORY: could not be determine</a:t>
            </a:r>
          </a:p>
          <a:p>
            <a:endParaRPr lang="en-US" sz="2400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9762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Algerian" pitchFamily="82" charset="0"/>
              </a:rPr>
              <a:t>MENTAL STATE EXAM</a:t>
            </a:r>
            <a:endParaRPr lang="en-US" sz="4000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990600"/>
            <a:ext cx="7772400" cy="5562600"/>
          </a:xfrm>
        </p:spPr>
        <p:txBody>
          <a:bodyPr>
            <a:normAutofit fontScale="85000" lnSpcReduction="10000"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APPEARANCE: she looks older than her age with an    			assume weight of 50kg and a height of 1.6m</a:t>
            </a:r>
          </a:p>
          <a:p>
            <a:pPr>
              <a:buNone/>
            </a:pPr>
            <a:r>
              <a:rPr lang="en-US" dirty="0" smtClean="0"/>
              <a:t>			She is neat with no </a:t>
            </a:r>
            <a:r>
              <a:rPr lang="en-US" dirty="0" err="1" smtClean="0"/>
              <a:t>colourful</a:t>
            </a:r>
            <a:r>
              <a:rPr lang="en-US" dirty="0" smtClean="0"/>
              <a:t> or </a:t>
            </a:r>
            <a:r>
              <a:rPr lang="en-US" dirty="0" err="1" smtClean="0"/>
              <a:t>bizzare</a:t>
            </a:r>
            <a:r>
              <a:rPr lang="en-US" dirty="0" smtClean="0"/>
              <a:t> 			dressing, has a good self care</a:t>
            </a:r>
          </a:p>
          <a:p>
            <a:pPr>
              <a:buNone/>
            </a:pPr>
            <a:r>
              <a:rPr lang="en-US" dirty="0" smtClean="0"/>
              <a:t>			She has no rash but has nicotine stains</a:t>
            </a:r>
          </a:p>
          <a:p>
            <a:r>
              <a:rPr lang="en-US" dirty="0" smtClean="0"/>
              <a:t>BEHAVIOUR: normal gait, no abnormal </a:t>
            </a:r>
            <a:r>
              <a:rPr lang="en-US" dirty="0" err="1" smtClean="0"/>
              <a:t>movemnt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		Good eye contact</a:t>
            </a:r>
          </a:p>
          <a:p>
            <a:pPr>
              <a:buNone/>
            </a:pPr>
            <a:r>
              <a:rPr lang="en-US" dirty="0" smtClean="0"/>
              <a:t>			psychomotor agitation</a:t>
            </a:r>
          </a:p>
          <a:p>
            <a:pPr>
              <a:buNone/>
            </a:pPr>
            <a:r>
              <a:rPr lang="en-US" dirty="0" smtClean="0"/>
              <a:t>			Not very cooperative</a:t>
            </a:r>
          </a:p>
          <a:p>
            <a:pPr>
              <a:buNone/>
            </a:pPr>
            <a:r>
              <a:rPr lang="en-US" dirty="0" smtClean="0"/>
              <a:t>			Talkativeness(loquaciousness)</a:t>
            </a:r>
          </a:p>
          <a:p>
            <a:r>
              <a:rPr lang="en-US" dirty="0" smtClean="0"/>
              <a:t>SPEECH: had pressure of speech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063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457200"/>
            <a:ext cx="7772400" cy="5562600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MOOD &amp; AFFECT: euphoric</a:t>
            </a:r>
          </a:p>
          <a:p>
            <a:r>
              <a:rPr lang="en-US" dirty="0" smtClean="0"/>
              <a:t>THOUGHT(content): persecutory delusions</a:t>
            </a:r>
          </a:p>
          <a:p>
            <a:pPr>
              <a:buNone/>
            </a:pPr>
            <a:r>
              <a:rPr lang="en-US" dirty="0" smtClean="0"/>
              <a:t>				Incoherence</a:t>
            </a:r>
          </a:p>
          <a:p>
            <a:pPr>
              <a:buNone/>
            </a:pPr>
            <a:r>
              <a:rPr lang="en-US" dirty="0" smtClean="0"/>
              <a:t>				No phobias, no obsession</a:t>
            </a:r>
          </a:p>
          <a:p>
            <a:pPr>
              <a:buNone/>
            </a:pPr>
            <a:r>
              <a:rPr lang="en-US" dirty="0" smtClean="0"/>
              <a:t>			(process)</a:t>
            </a:r>
          </a:p>
          <a:p>
            <a:pPr>
              <a:buNone/>
            </a:pPr>
            <a:r>
              <a:rPr lang="en-US" dirty="0" smtClean="0"/>
              <a:t>				Has flight of ideas</a:t>
            </a:r>
          </a:p>
          <a:p>
            <a:pPr>
              <a:buNone/>
            </a:pPr>
            <a:r>
              <a:rPr lang="en-US" dirty="0" smtClean="0"/>
              <a:t>				No word salad</a:t>
            </a:r>
          </a:p>
          <a:p>
            <a:pPr>
              <a:buNone/>
            </a:pPr>
            <a:r>
              <a:rPr lang="en-US" dirty="0" smtClean="0"/>
              <a:t>				No </a:t>
            </a:r>
            <a:r>
              <a:rPr lang="en-US" dirty="0" err="1" smtClean="0"/>
              <a:t>ratarded</a:t>
            </a:r>
            <a:r>
              <a:rPr lang="en-US" dirty="0" smtClean="0"/>
              <a:t> thinking</a:t>
            </a:r>
          </a:p>
          <a:p>
            <a:r>
              <a:rPr lang="en-US" dirty="0" smtClean="0"/>
              <a:t>PERCEPTION:        No hallucination</a:t>
            </a:r>
          </a:p>
          <a:p>
            <a:pPr>
              <a:buNone/>
            </a:pPr>
            <a:r>
              <a:rPr lang="en-US" dirty="0" smtClean="0"/>
              <a:t>				No illusion</a:t>
            </a:r>
          </a:p>
          <a:p>
            <a:pPr>
              <a:buNone/>
            </a:pPr>
            <a:r>
              <a:rPr lang="en-US" dirty="0" smtClean="0"/>
              <a:t>				No </a:t>
            </a:r>
            <a:r>
              <a:rPr lang="en-US" dirty="0" err="1" smtClean="0"/>
              <a:t>pseudohallucination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063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381000"/>
            <a:ext cx="7772400" cy="5638800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COGNITION: she is </a:t>
            </a:r>
            <a:r>
              <a:rPr lang="en-US" dirty="0" err="1" smtClean="0"/>
              <a:t>concious</a:t>
            </a:r>
            <a:r>
              <a:rPr lang="en-US" dirty="0" smtClean="0"/>
              <a:t> but </a:t>
            </a:r>
            <a:r>
              <a:rPr lang="en-US" dirty="0" err="1" smtClean="0"/>
              <a:t>hyperalert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		Oriented to person, place and time</a:t>
            </a:r>
          </a:p>
          <a:p>
            <a:pPr>
              <a:buNone/>
            </a:pPr>
            <a:r>
              <a:rPr lang="en-US" dirty="0" smtClean="0"/>
              <a:t>			Attentive with good memory</a:t>
            </a:r>
          </a:p>
          <a:p>
            <a:pPr>
              <a:buNone/>
            </a:pPr>
            <a:r>
              <a:rPr lang="en-US" dirty="0" smtClean="0"/>
              <a:t>			No </a:t>
            </a:r>
            <a:r>
              <a:rPr lang="en-US" dirty="0" err="1" smtClean="0"/>
              <a:t>sucidal</a:t>
            </a:r>
            <a:r>
              <a:rPr lang="en-US" dirty="0" smtClean="0"/>
              <a:t> thought or attempt</a:t>
            </a:r>
          </a:p>
          <a:p>
            <a:r>
              <a:rPr lang="en-US" dirty="0" smtClean="0"/>
              <a:t>INSIGHT: have good insight and is motivated to take      </a:t>
            </a:r>
            <a:r>
              <a:rPr lang="en-US" dirty="0" err="1" smtClean="0"/>
              <a:t>treament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		RISK ASSESMENT</a:t>
            </a:r>
          </a:p>
          <a:p>
            <a:pPr>
              <a:buNone/>
            </a:pPr>
            <a:r>
              <a:rPr lang="en-US" dirty="0" smtClean="0"/>
              <a:t>TO SELF: none(no </a:t>
            </a:r>
            <a:r>
              <a:rPr lang="en-US" dirty="0" err="1" smtClean="0"/>
              <a:t>sucidal</a:t>
            </a:r>
            <a:r>
              <a:rPr lang="en-US" dirty="0" smtClean="0"/>
              <a:t> attempt/thought)</a:t>
            </a:r>
          </a:p>
          <a:p>
            <a:pPr>
              <a:buNone/>
            </a:pPr>
            <a:r>
              <a:rPr lang="en-US" dirty="0" smtClean="0"/>
              <a:t>TO OTHERS: none(no </a:t>
            </a:r>
            <a:r>
              <a:rPr lang="en-US" dirty="0" err="1" smtClean="0"/>
              <a:t>hx</a:t>
            </a:r>
            <a:r>
              <a:rPr lang="en-US" dirty="0" smtClean="0"/>
              <a:t> of homicide, not aggressive)</a:t>
            </a:r>
          </a:p>
          <a:p>
            <a:pPr>
              <a:buNone/>
            </a:pPr>
            <a:r>
              <a:rPr lang="en-US" dirty="0" smtClean="0"/>
              <a:t>FROM OTHERS: none (no aggression, no </a:t>
            </a:r>
            <a:r>
              <a:rPr lang="en-US" dirty="0" err="1" smtClean="0"/>
              <a:t>hx</a:t>
            </a:r>
            <a:r>
              <a:rPr lang="en-US" dirty="0" smtClean="0"/>
              <a:t> of violence)</a:t>
            </a:r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1417</TotalTime>
  <Words>408</Words>
  <Application>Microsoft Office PowerPoint</Application>
  <PresentationFormat>Presentación en pantalla (4:3)</PresentationFormat>
  <Paragraphs>177</Paragraphs>
  <Slides>33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9" baseType="lpstr">
      <vt:lpstr>Algerian</vt:lpstr>
      <vt:lpstr>Calibri</vt:lpstr>
      <vt:lpstr>Tw Cen MT</vt:lpstr>
      <vt:lpstr>Wingdings</vt:lpstr>
      <vt:lpstr>Wingdings 2</vt:lpstr>
      <vt:lpstr>Median</vt:lpstr>
      <vt:lpstr>Presentación de PowerPoint</vt:lpstr>
      <vt:lpstr>TABLE OF CONTENTS</vt:lpstr>
      <vt:lpstr>HISTORY</vt:lpstr>
      <vt:lpstr>Presentación de PowerPoint</vt:lpstr>
      <vt:lpstr> </vt:lpstr>
      <vt:lpstr>Presentación de PowerPoint</vt:lpstr>
      <vt:lpstr>MENTAL STATE EXAM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de PowerPoint</vt:lpstr>
      <vt:lpstr>EPIDEMIOLOGY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de PowerPoint</vt:lpstr>
      <vt:lpstr>Presentación de PowerPoint</vt:lpstr>
      <vt:lpstr>PSYCHOPHARMACOTHERAPY</vt:lpstr>
      <vt:lpstr>Presentación de PowerPoint</vt:lpstr>
      <vt:lpstr>PROGNOSIS</vt:lpstr>
      <vt:lpstr>Presentación de PowerPoint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PaSohna</dc:creator>
  <cp:lastModifiedBy>med</cp:lastModifiedBy>
  <cp:revision>39</cp:revision>
  <dcterms:created xsi:type="dcterms:W3CDTF">2016-03-19T14:15:46Z</dcterms:created>
  <dcterms:modified xsi:type="dcterms:W3CDTF">2017-09-14T19:36:40Z</dcterms:modified>
</cp:coreProperties>
</file>